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323" r:id="rId3"/>
    <p:sldId id="257" r:id="rId4"/>
    <p:sldId id="292" r:id="rId5"/>
    <p:sldId id="290" r:id="rId6"/>
    <p:sldId id="291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5" r:id="rId19"/>
    <p:sldId id="304" r:id="rId20"/>
    <p:sldId id="322" r:id="rId21"/>
    <p:sldId id="306" r:id="rId22"/>
    <p:sldId id="307" r:id="rId23"/>
    <p:sldId id="308" r:id="rId24"/>
    <p:sldId id="309" r:id="rId25"/>
    <p:sldId id="310" r:id="rId26"/>
    <p:sldId id="311" r:id="rId27"/>
    <p:sldId id="324" r:id="rId28"/>
    <p:sldId id="312" r:id="rId29"/>
    <p:sldId id="313" r:id="rId30"/>
    <p:sldId id="314" r:id="rId31"/>
    <p:sldId id="315" r:id="rId32"/>
    <p:sldId id="316" r:id="rId33"/>
    <p:sldId id="317" r:id="rId34"/>
    <p:sldId id="284" r:id="rId35"/>
    <p:sldId id="288" r:id="rId36"/>
    <p:sldId id="321" r:id="rId37"/>
    <p:sldId id="320" r:id="rId38"/>
    <p:sldId id="31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4C7"/>
    <a:srgbClr val="5A347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9560" autoAdjust="0"/>
  </p:normalViewPr>
  <p:slideViewPr>
    <p:cSldViewPr snapToGrid="0">
      <p:cViewPr varScale="1">
        <p:scale>
          <a:sx n="78" d="100"/>
          <a:sy n="78" d="100"/>
        </p:scale>
        <p:origin x="869" y="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9204-BC0C-40A6-A4CD-ABD92C092A6E}" type="datetimeFigureOut">
              <a:rPr lang="en-US" smtClean="0"/>
              <a:t>11/4/2019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06FE6-61BB-4698-A206-13CE11AFC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94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3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7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482" y="1048608"/>
            <a:ext cx="8915399" cy="1084612"/>
          </a:xfrm>
        </p:spPr>
        <p:txBody>
          <a:bodyPr>
            <a:normAutofit fontScale="90000"/>
          </a:bodyPr>
          <a:lstStyle/>
          <a:p>
            <a:pPr algn="r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بسم الله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الرحمن الرحیم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script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langs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 has not been added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51743" y="3167390"/>
            <a:ext cx="51392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HELP IS NOT ADDED</a:t>
            </a:r>
            <a:r>
              <a:rPr lang="fa-IR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طراحی و پیاده سازی: </a:t>
            </a:r>
            <a:r>
              <a:rPr lang="fa-IR" sz="2800" b="1" dirty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ابوالفضل قهرمانی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6980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مطالعه بر روی پدیده های جوی حاکم بصورت اقلیمی و آب‌وهوایی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اقلیم و آب و هوا: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      </a:t>
            </a:r>
            <a:r>
              <a:rPr lang="fa-IR" sz="3200" dirty="0">
                <a:cs typeface="B Zar" panose="00000400000000000000" pitchFamily="2" charset="-78"/>
              </a:rPr>
              <a:t>اقلیم هر منطقه جغرافیایی، تعیین کننده وضعیت آب و هوایی </a:t>
            </a:r>
            <a:r>
              <a:rPr lang="fa-IR" sz="3200" dirty="0" smtClean="0">
                <a:cs typeface="B Zar" panose="00000400000000000000" pitchFamily="2" charset="-78"/>
              </a:rPr>
              <a:t>آن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جت استریم </a:t>
            </a:r>
            <a:r>
              <a:rPr lang="fa-IR" sz="3200" dirty="0" smtClean="0">
                <a:cs typeface="B Zar" panose="00000400000000000000" pitchFamily="2" charset="-78"/>
              </a:rPr>
              <a:t>ها:</a:t>
            </a:r>
            <a:endParaRPr lang="fa-IR" sz="3200" dirty="0">
              <a:cs typeface="B Zar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     اصلی </a:t>
            </a:r>
            <a:r>
              <a:rPr lang="fa-IR" sz="3200" dirty="0">
                <a:cs typeface="B Zar" panose="00000400000000000000" pitchFamily="2" charset="-78"/>
              </a:rPr>
              <a:t>ترین عامل تغییر در وضعیت آب و هوایی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744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جت استریم ها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Jet Streams)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562" y="1693514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جریان های هوایی قدرتمند که بسیاری از مشخصه های اتمسفر </a:t>
            </a:r>
            <a:r>
              <a:rPr lang="fa-IR" sz="3200" dirty="0" smtClean="0">
                <a:cs typeface="B Zar" panose="00000400000000000000" pitchFamily="2" charset="-78"/>
              </a:rPr>
              <a:t>را</a:t>
            </a:r>
            <a:br>
              <a:rPr lang="fa-IR" sz="3200" dirty="0" smtClean="0">
                <a:cs typeface="B Zar" panose="00000400000000000000" pitchFamily="2" charset="-78"/>
              </a:rPr>
            </a:b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کنترل می کنند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اقلیم یک منطقه را شکل می دهد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بارش </a:t>
            </a:r>
            <a:r>
              <a:rPr lang="fa-IR" sz="3200" dirty="0">
                <a:cs typeface="B Zar" panose="00000400000000000000" pitchFamily="2" charset="-78"/>
              </a:rPr>
              <a:t>های پیشرو برای یک منطقه در </a:t>
            </a:r>
            <a:r>
              <a:rPr lang="fa-IR" sz="3200" dirty="0" smtClean="0">
                <a:cs typeface="B Zar" panose="00000400000000000000" pitchFamily="2" charset="-78"/>
              </a:rPr>
              <a:t>این </a:t>
            </a:r>
            <a:r>
              <a:rPr lang="fa-IR" sz="3200" dirty="0">
                <a:cs typeface="B Zar" panose="00000400000000000000" pitchFamily="2" charset="-78"/>
              </a:rPr>
              <a:t>جریان </a:t>
            </a:r>
            <a:r>
              <a:rPr lang="fa-IR" sz="3200" dirty="0" smtClean="0">
                <a:cs typeface="B Zar" panose="00000400000000000000" pitchFamily="2" charset="-78"/>
              </a:rPr>
              <a:t>ها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حمل می </a:t>
            </a:r>
            <a:r>
              <a:rPr lang="fa-IR" sz="3200" dirty="0" smtClean="0">
                <a:cs typeface="B Zar" panose="00000400000000000000" pitchFamily="2" charset="-78"/>
              </a:rPr>
              <a:t>شود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علت تشکیل چنین جریان هایی اختلاف </a:t>
            </a:r>
            <a:r>
              <a:rPr lang="fa-IR" sz="3200" dirty="0" smtClean="0">
                <a:cs typeface="B Zar" panose="00000400000000000000" pitchFamily="2" charset="-78"/>
              </a:rPr>
              <a:t>دمای </a:t>
            </a:r>
            <a:r>
              <a:rPr lang="fa-IR" sz="3200" dirty="0">
                <a:cs typeface="B Zar" panose="00000400000000000000" pitchFamily="2" charset="-78"/>
              </a:rPr>
              <a:t>قطب </a:t>
            </a:r>
            <a:r>
              <a:rPr lang="fa-IR" sz="3200" dirty="0" smtClean="0">
                <a:cs typeface="B Zar" panose="00000400000000000000" pitchFamily="2" charset="-78"/>
              </a:rPr>
              <a:t>ها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و خط استوا و چرخش کره زمین می </a:t>
            </a:r>
            <a:r>
              <a:rPr lang="fa-IR" sz="3200" dirty="0" smtClean="0">
                <a:cs typeface="B Zar" panose="00000400000000000000" pitchFamily="2" charset="-78"/>
              </a:rPr>
              <a:t>باشد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0" y="2159025"/>
            <a:ext cx="4454604" cy="43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داده های مربوط به مسئله 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1326775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پارامتر های فیزیکی جو، داده های مورد </a:t>
            </a:r>
            <a:r>
              <a:rPr lang="fa-IR" sz="3200" dirty="0" smtClean="0">
                <a:cs typeface="B Zar" panose="00000400000000000000" pitchFamily="2" charset="-78"/>
              </a:rPr>
              <a:t>نظر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استخراج این داده ها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بالنهای هواشناسی موجود در ایستگاه های هواشناسی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203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نحوه به دست آوردن داده های مربوطه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ذخیره داده های هواشناسی از</a:t>
            </a:r>
            <a:r>
              <a:rPr lang="en-US" sz="3200" dirty="0">
                <a:cs typeface="B Zar" panose="00000400000000000000" pitchFamily="2" charset="-78"/>
              </a:rPr>
              <a:t>University of Wyoming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سامانه اصلی داده ها: </a:t>
            </a:r>
            <a:r>
              <a:rPr lang="en-US" sz="3200" dirty="0">
                <a:cs typeface="B Zar" panose="00000400000000000000" pitchFamily="2" charset="-78"/>
              </a:rPr>
              <a:t>GFS </a:t>
            </a:r>
            <a:r>
              <a:rPr lang="fa-IR" sz="3200" dirty="0">
                <a:cs typeface="B Zar" panose="00000400000000000000" pitchFamily="2" charset="-78"/>
              </a:rPr>
              <a:t>/</a:t>
            </a:r>
            <a:r>
              <a:rPr lang="en-US" sz="3200" dirty="0">
                <a:cs typeface="B Zar" panose="00000400000000000000" pitchFamily="2" charset="-78"/>
              </a:rPr>
              <a:t>National Weather Service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European Centre for Medium-Range Weather Forecasts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 err="1">
                <a:cs typeface="B Zar" panose="00000400000000000000" pitchFamily="2" charset="-78"/>
              </a:rPr>
              <a:t>OpenweatherMap</a:t>
            </a:r>
            <a:endParaRPr lang="en-US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…</a:t>
            </a: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2651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ذخیره داده های هواشناسی از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University of Wyoming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پیاده سازی </a:t>
            </a:r>
            <a:r>
              <a:rPr lang="en-US" sz="3200" dirty="0">
                <a:cs typeface="B Zar" panose="00000400000000000000" pitchFamily="2" charset="-78"/>
              </a:rPr>
              <a:t>API </a:t>
            </a:r>
            <a:r>
              <a:rPr lang="fa-IR" sz="3200" dirty="0">
                <a:cs typeface="B Zar" panose="00000400000000000000" pitchFamily="2" charset="-78"/>
              </a:rPr>
              <a:t>برای ذخیره این داده ها از طریق مهندسی معکوس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پارامتر های فیزیکی جو قرار داده شده.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تبدیل داده ها به داده های </a:t>
            </a:r>
            <a:br>
              <a:rPr lang="fa-IR" sz="3200" dirty="0">
                <a:cs typeface="B Zar" panose="00000400000000000000" pitchFamily="2" charset="-78"/>
              </a:rPr>
            </a:br>
            <a:r>
              <a:rPr lang="fa-IR" sz="3200" dirty="0">
                <a:cs typeface="B Zar" panose="00000400000000000000" pitchFamily="2" charset="-78"/>
              </a:rPr>
              <a:t>قابل استفاده 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4" y="3336379"/>
            <a:ext cx="6392246" cy="40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شروع کار: داده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برداری از خاورماینه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در اولین گام داده برداری از خاورمیانه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در ادامه تمامی نقاط ممکنه زمین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627" y="2818685"/>
            <a:ext cx="7833523" cy="4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3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سامانه اصلی داده ها: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GFS /National Weather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NWS </a:t>
            </a:r>
            <a:r>
              <a:rPr lang="fa-IR" sz="3200" dirty="0">
                <a:cs typeface="B Zar" panose="00000400000000000000" pitchFamily="2" charset="-78"/>
              </a:rPr>
              <a:t>مرکز تحقیقاتی آب و هوایی ایالات متحده می باشد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این مرکز خدماتی از قبیل پیشبینی وضعیت آب و هوا و هشدارهایی برای حوادث غیر مترقبه آب و هوایی ارائه می </a:t>
            </a:r>
            <a:r>
              <a:rPr lang="fa-IR" sz="3200" dirty="0" smtClean="0">
                <a:cs typeface="B Zar" panose="00000400000000000000" pitchFamily="2" charset="-78"/>
              </a:rPr>
              <a:t>دهد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  GFS :Global Forecast System</a:t>
            </a:r>
            <a:r>
              <a:rPr lang="fa-IR" sz="3200" dirty="0">
                <a:cs typeface="B Zar" panose="00000400000000000000" pitchFamily="2" charset="-78"/>
              </a:rPr>
              <a:t> یکی از این خدمات می </a:t>
            </a:r>
            <a:r>
              <a:rPr lang="fa-IR" sz="3200" dirty="0" smtClean="0">
                <a:cs typeface="B Zar" panose="00000400000000000000" pitchFamily="2" charset="-78"/>
              </a:rPr>
              <a:t>باشد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پیش بینی جهانی آب و هوا یکی از ویژگی های این خدمت افزار می باشد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2" y="171176"/>
            <a:ext cx="2575249" cy="25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931" y="257372"/>
            <a:ext cx="8911687" cy="128089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European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Centre for Medium-Range Weather Forecasts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ECMWF is an independent intergovernmental organization supported by 34 states based in </a:t>
            </a:r>
            <a:r>
              <a:rPr lang="en-US" sz="2800" dirty="0" smtClean="0">
                <a:cs typeface="B Nazanin" panose="00000400000000000000" pitchFamily="2" charset="-78"/>
              </a:rPr>
              <a:t>Reading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ECMWF </a:t>
            </a:r>
            <a:r>
              <a:rPr lang="en-US" sz="2800" dirty="0" err="1">
                <a:cs typeface="B Nazanin" panose="00000400000000000000" pitchFamily="2" charset="-78"/>
              </a:rPr>
              <a:t>specialises</a:t>
            </a:r>
            <a:r>
              <a:rPr lang="en-US" sz="2800" dirty="0">
                <a:cs typeface="B Nazanin" panose="00000400000000000000" pitchFamily="2" charset="-78"/>
              </a:rPr>
              <a:t> in global numerical weather prediction for up to about 2 weeks ahead (the medium range)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longer-range forecasts for up to a year ahead, 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It’s possible by using advanced computer modelling techniques to predict future weather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155" y="0"/>
            <a:ext cx="1836640" cy="18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8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تبدیل داده به دانش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 smtClean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نیاز به رابط کاربری(نرم‌افزار) برای کار با داده ها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تعامل عقلایی با داده ها، منجر به تولید دانش و بهره وری می شود</a:t>
            </a: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39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ایجاد رابط کاربری برای داده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نیاز به رابط کاربری(نرم‌افزار) برای کار با داده ها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غیر ممکن بودن کار با داده ها،بدون وجود رابط کاربری،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3518252"/>
            <a:ext cx="9581339" cy="55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git logs as a records of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15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اصول4 گانه حاکم در ساخت نرم افزارکاربردی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028" name="Picture 4" descr="Image result for backend frontend and ui/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5" y="1489487"/>
            <a:ext cx="10020912" cy="56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1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ویژگی‌های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functional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 نرم‌افزار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مشخصه ها در یک روز خاص از سال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مشخصه ها در حوالی یک روز از سال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امکان بررسی داده ها در 40 سال اخیر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امکان بررسی داده ها در نقاط خاصی از جهان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بررسی مشخصه ها بر روی نقشه جهان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پیش بینی برای تمامی نقاط جهان با ابزار هوش مصنوعی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راهنمای نرم‌افزار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و </a:t>
            </a:r>
            <a:r>
              <a:rPr lang="fa-IR" sz="3200" dirty="0">
                <a:cs typeface="B Zar" panose="00000400000000000000" pitchFamily="2" charset="-78"/>
              </a:rPr>
              <a:t>ویژگی های بسیار جزئی دیگر</a:t>
            </a:r>
          </a:p>
          <a:p>
            <a:pPr marL="0" indent="0" algn="r" rtl="1">
              <a:buNone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3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مقدار مشخصه ها در یک روز یا حوالی یک روز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خاص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روز </a:t>
            </a:r>
            <a:r>
              <a:rPr lang="fa-IR" sz="3200" dirty="0" smtClean="0">
                <a:cs typeface="B Zar" panose="00000400000000000000" pitchFamily="2" charset="-78"/>
              </a:rPr>
              <a:t>موردنظر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چند </a:t>
            </a:r>
            <a:r>
              <a:rPr lang="fa-IR" sz="3200" dirty="0">
                <a:cs typeface="B Zar" panose="00000400000000000000" pitchFamily="2" charset="-78"/>
              </a:rPr>
              <a:t>روز قبل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چند روز </a:t>
            </a:r>
            <a:r>
              <a:rPr lang="fa-IR" sz="3200" dirty="0" smtClean="0">
                <a:cs typeface="B Zar" panose="00000400000000000000" pitchFamily="2" charset="-78"/>
              </a:rPr>
              <a:t>بعد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  <p:pic>
        <p:nvPicPr>
          <p:cNvPr id="4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9" y="1905000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77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مقدار مشخصه ها در حوالی یک روز از سال برای کل یک منطقه خاص(کشور،...)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روز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  <p:pic>
        <p:nvPicPr>
          <p:cNvPr id="4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9" y="1905000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تحلیل یک ساله داده ها برای کل یک کشور در تمامی ارتفاع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255" y="20855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روز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396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نتایج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بدست آمده و تحلیل آماری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786" y="1628317"/>
            <a:ext cx="3573292" cy="3212624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بیشترین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کمتری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میانیگین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واریانس</a:t>
            </a: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5" y="1505371"/>
            <a:ext cx="8929623" cy="5022913"/>
          </a:xfrm>
          <a:prstGeom prst="rect">
            <a:avLst/>
          </a:prstGeom>
        </p:spPr>
      </p:pic>
      <p:pic>
        <p:nvPicPr>
          <p:cNvPr id="6" name="Picture 2" descr="http://127.0.0.1:8173/images/training/scriptres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714" y="4564988"/>
            <a:ext cx="8470577" cy="55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1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بررسی متغیر های آماری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بیشترین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کمترین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میانگین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انحراف از معیار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</a:t>
            </a:r>
          </a:p>
        </p:txBody>
      </p:sp>
      <p:pic>
        <p:nvPicPr>
          <p:cNvPr id="5" name="Picture 2" descr="http://127.0.0.1:8173/images/training/king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385" y="2909207"/>
            <a:ext cx="8597842" cy="376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Script functions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026" name="Picture 2" descr="http://127.0.0.1:8080/images/training/fun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88" y="1320885"/>
            <a:ext cx="9892545" cy="53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27.0.0.1:8080/images/training/funcins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98" y="2611176"/>
            <a:ext cx="10867192" cy="583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127.0.0.1:8080/images/training/scriptres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29" y="1412894"/>
            <a:ext cx="10845661" cy="70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736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 بینی برای تمامی نقاط جهان: جهانی سازی داده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عرض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طول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روز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ایستگاه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....</a:t>
            </a:r>
          </a:p>
        </p:txBody>
      </p:sp>
      <p:pic>
        <p:nvPicPr>
          <p:cNvPr id="6" name="Picture 4" descr="http://127.0.0.1:8173/images/training/mapless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977" y="2211911"/>
            <a:ext cx="8553163" cy="476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7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جست‌وجو از میان مناطق مختلف جهان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جست‌وجو نام شهر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نام مکان خاص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کشور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....</a:t>
            </a:r>
          </a:p>
        </p:txBody>
      </p:sp>
      <p:pic>
        <p:nvPicPr>
          <p:cNvPr id="5" name="Picture 2" descr="http://127.0.0.1:8173/images/training/search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2" y="2155372"/>
            <a:ext cx="7416027" cy="4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2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0122" y="772595"/>
            <a:ext cx="10004612" cy="183858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سامانه پیش‌بینی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 تصمیم‌گیر وضعیت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آب‌وهوایی جو کره زمین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8787" y="3718249"/>
            <a:ext cx="5048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طراح و پیاده ساز:ابوالفضل قهرمانی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736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 بینی برای تمامی نقاط جهان با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الگوریتم های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هوش مصنوعی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الگوریتم یارگیری شبکه عصبی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الگوریتم </a:t>
            </a:r>
            <a:r>
              <a:rPr lang="en-US" sz="3200" dirty="0"/>
              <a:t>k </a:t>
            </a:r>
            <a:r>
              <a:rPr lang="fa-IR" sz="3200" dirty="0"/>
              <a:t>تا همسایه نزدیک</a:t>
            </a:r>
          </a:p>
        </p:txBody>
      </p:sp>
    </p:spTree>
    <p:extLst>
      <p:ext uri="{BB962C8B-B14F-4D97-AF65-F5344CB8AC3E}">
        <p14:creationId xmlns:p14="http://schemas.microsoft.com/office/powerpoint/2010/main" val="32152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الگوریتم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 استفاده از </a:t>
            </a:r>
            <a:r>
              <a:rPr lang="en-US" sz="3200" dirty="0"/>
              <a:t>K </a:t>
            </a:r>
            <a:r>
              <a:rPr lang="fa-IR" sz="3200" dirty="0"/>
              <a:t>همسایه نزدیک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بدون نیاز به یادگیری از داده های دور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روش </a:t>
            </a:r>
            <a:r>
              <a:rPr lang="en-US" sz="3200" dirty="0"/>
              <a:t>EAGER LOADING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بدلیل پیوستگی </a:t>
            </a:r>
            <a:r>
              <a:rPr lang="fa-IR" sz="3200" dirty="0" smtClean="0"/>
              <a:t>پدیده،الگوریتم </a:t>
            </a:r>
            <a:r>
              <a:rPr lang="fa-IR" sz="3200" dirty="0"/>
              <a:t>از کارایی خوبی برخوردار است</a:t>
            </a:r>
          </a:p>
        </p:txBody>
      </p:sp>
    </p:spTree>
    <p:extLst>
      <p:ext uri="{BB962C8B-B14F-4D97-AF65-F5344CB8AC3E}">
        <p14:creationId xmlns:p14="http://schemas.microsoft.com/office/powerpoint/2010/main" val="35707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شبکه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های عصبی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تکرار برای یادگیری شبکه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رسیدن به دقت مورد 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روش</a:t>
            </a:r>
            <a:r>
              <a:rPr lang="en-US" sz="3200" dirty="0">
                <a:cs typeface="B Zar" panose="00000400000000000000" pitchFamily="2" charset="-78"/>
              </a:rPr>
              <a:t>lazy loading </a:t>
            </a:r>
          </a:p>
        </p:txBody>
      </p:sp>
      <p:pic>
        <p:nvPicPr>
          <p:cNvPr id="4" name="Picture 2" descr="http://127.0.0.1:8173/images/training/annres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9" y="2145152"/>
            <a:ext cx="7101483" cy="51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09" y="3741818"/>
            <a:ext cx="4399936" cy="33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نقشه جهانی برای دسترسی نقاط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 انتخاب نقطه </a:t>
            </a:r>
            <a:r>
              <a:rPr lang="fa-IR" sz="3200" dirty="0" smtClean="0">
                <a:cs typeface="B Zar" panose="00000400000000000000" pitchFamily="2" charset="-78"/>
              </a:rPr>
              <a:t>ای </a:t>
            </a:r>
            <a:r>
              <a:rPr lang="fa-IR" sz="3200" dirty="0">
                <a:cs typeface="B Zar" panose="00000400000000000000" pitchFamily="2" charset="-78"/>
              </a:rPr>
              <a:t>خاص </a:t>
            </a:r>
            <a:endParaRPr lang="fa-IR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 smtClean="0">
                <a:cs typeface="B Zar" panose="00000400000000000000" pitchFamily="2" charset="-78"/>
              </a:rPr>
              <a:t>Google Map </a:t>
            </a:r>
            <a:r>
              <a:rPr lang="en-US" sz="3200" dirty="0" err="1" smtClean="0">
                <a:cs typeface="B Zar" panose="00000400000000000000" pitchFamily="2" charset="-78"/>
              </a:rPr>
              <a:t>Api</a:t>
            </a: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6" name="Picture 2" descr="http://127.0.0.1:8173/images/training/latlong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53" y="2070663"/>
            <a:ext cx="7021809" cy="460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7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3555" y="119636"/>
            <a:ext cx="9403718" cy="1122383"/>
          </a:xfrm>
        </p:spPr>
        <p:txBody>
          <a:bodyPr>
            <a:noAutofit/>
          </a:bodyPr>
          <a:lstStyle/>
          <a:p>
            <a:pPr algn="r" rtl="1"/>
            <a:r>
              <a:rPr lang="fa-IR" sz="4400" b="1" dirty="0" smtClean="0"/>
              <a:t>کارهای پیشرو در فاز دوم طراحی</a:t>
            </a:r>
            <a:endParaRPr lang="fa-IR" sz="4400" b="1" dirty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lh3.googleusercontent.com/JTfXAeBBP-igQEYICX6ZTHd77pyrSq07bVr_oUktsC_3RptB5Ezn4d8ZuIcrTuKZF0z9lIi4zHQVPDk2uOKhD6fFclhsBTajtEd_y81-pdVV70ZUeHXbHI_ieAIQAMnQ8p0tmp0-17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451" y="1020897"/>
            <a:ext cx="3475978" cy="23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7975" y="3334004"/>
            <a:ext cx="260148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>
                    <a:lumMod val="95000"/>
                  </a:schemeClr>
                </a:solidFill>
              </a:rPr>
              <a:t>کار بیشتر روی داده های حاظر،پیاده سازی نیازمندی های حتمی پیشرو ( به علت تکاملی بودن برنامه)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2" name="Picture 8" descr="https://lh4.googleusercontent.com/giPbmJsgPI_ZpopIPwVVmh0MBAoKwjaG2zXcPyci5-xNiqTNAz8hJxE_QUAIH0zceUAUsRnwr71g8-BCNKJ8-07YOB8hR0xgfK0KoU5qbNnfP4XgRIwHBb7DjFXsAhXgXg5WJLvp2y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4" y="259461"/>
            <a:ext cx="10152802" cy="649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1680" y="3937000"/>
            <a:ext cx="5364479" cy="25545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ویژوآلیزیشن(نمایش) داده ها بر روی نقشه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جهانی، برای تسلط کامل کاربر بر تغیرات</a:t>
            </a:r>
            <a:r>
              <a:rPr lang="fa-IR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محسوس و قابل توجه </a:t>
            </a:r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6" y="0"/>
            <a:ext cx="12171846" cy="770709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48877" y="40631"/>
            <a:ext cx="6894674" cy="20621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شبیه سازی حرکت پرنده در جو،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نمایش مسیر بر روی نقشه جهانی</a:t>
            </a:r>
            <a:b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پیداکردن مسیر بهینه برای حرکت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  با استفاده از الگوریتم های </a:t>
            </a:r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مختلف</a:t>
            </a:r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783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5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634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81083" y="215185"/>
            <a:ext cx="8648271" cy="3170099"/>
          </a:xfrm>
          <a:prstGeom prst="rect">
            <a:avLst/>
          </a:prstGeom>
          <a:solidFill>
            <a:srgbClr val="5A3471">
              <a:alpha val="6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rtl="1"/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r>
              <a:rPr lang="fa-IR" sz="7200" dirty="0" smtClean="0">
                <a:solidFill>
                  <a:schemeClr val="bg1">
                    <a:lumMod val="95000"/>
                  </a:schemeClr>
                </a:solidFill>
              </a:rPr>
              <a:t>با تشکر از توجه شما </a:t>
            </a:r>
          </a:p>
          <a:p>
            <a:pPr algn="ctr" rtl="1"/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22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990109" y="3804295"/>
            <a:ext cx="8141584" cy="277742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Observers see Software like a Black Box For a simple click,</a:t>
            </a:r>
            <a:b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been spent a long time(months) and actions to create this black box</a:t>
            </a:r>
            <a:b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*when a hard problem is solved every one can tell this will be solved that way 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miro.medium.com/max/1200/1*A39AWddKWcmC2VZlWV3W5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1" y="-171143"/>
            <a:ext cx="5715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7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65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2" y="440131"/>
            <a:ext cx="8088762" cy="5513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703" y="646024"/>
            <a:ext cx="9045527" cy="63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3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65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25630" y="363499"/>
            <a:ext cx="8648271" cy="4339650"/>
          </a:xfrm>
          <a:prstGeom prst="rect">
            <a:avLst/>
          </a:prstGeom>
          <a:solidFill>
            <a:srgbClr val="5A3471">
              <a:alpha val="6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 rtl="1"/>
            <a:endParaRPr lang="fa-IR" sz="3600" b="1" dirty="0" smtClean="0">
              <a:solidFill>
                <a:schemeClr val="bg1">
                  <a:lumMod val="95000"/>
                </a:schemeClr>
              </a:solidFill>
              <a:cs typeface="B Zar" panose="00000400000000000000" pitchFamily="2" charset="-78"/>
            </a:endParaRPr>
          </a:p>
          <a:p>
            <a:pPr algn="r" rtl="1"/>
            <a:r>
              <a:rPr lang="fa-IR" sz="3600" b="1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آبان 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ماه سال 96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تا تابستان 98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نزدیک دو سال درگیری برای کار کامل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خدمت سربازی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=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&lt; دوسال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75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مسئله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پارامتر های حاکم بر این مسئله که منجر به تعریف مسئله می گردد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درگیر شدن با پارامتر های موجود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حل مسئله بر مبنای آن ها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به کارگیری راه حل ارائه شده</a:t>
            </a:r>
          </a:p>
          <a:p>
            <a:pPr algn="r" rt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160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بخش های مختلف کار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فهم مسئله و اینکه ما چه می خواهیم واقعا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طراحی نرم افزار: خوراندن تکنولوژی به مطئله پیشرو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یادگیری تکنولوژی توانایی های حاضر بشر برای بهبود راه حل های مسئله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مدل های ریاضی حاکم بر مسئله که عمدتا کار اب داده ها می باشد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en-US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54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پارامتر های حاکم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 </a:t>
            </a:r>
            <a:r>
              <a:rPr lang="fa-IR" sz="3200" dirty="0" smtClean="0">
                <a:cs typeface="B Zar" panose="00000400000000000000" pitchFamily="2" charset="-78"/>
              </a:rPr>
              <a:t>سرآغاز</a:t>
            </a:r>
            <a:r>
              <a:rPr lang="en-US" sz="3200" dirty="0">
                <a:cs typeface="B Zar" panose="00000400000000000000" pitchFamily="2" charset="-78"/>
              </a:rPr>
              <a:t> (Inception)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گفتگو با متقاضی (مشتری ای که خواهان حل مسئله است</a:t>
            </a:r>
            <a:r>
              <a:rPr lang="fa-IR" sz="3200" dirty="0" smtClean="0">
                <a:cs typeface="B Zar" panose="00000400000000000000" pitchFamily="2" charset="-78"/>
              </a:rPr>
              <a:t>)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استخراج خواسته ها از گفتگوها که منجر به شناخت پارمترها می گردد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پیاده سازی پارامترها به صورت نرم‌افزاری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تکرار </a:t>
            </a:r>
            <a:r>
              <a:rPr lang="fa-IR" sz="3200" dirty="0">
                <a:cs typeface="B Zar" panose="00000400000000000000" pitchFamily="2" charset="-78"/>
              </a:rPr>
              <a:t>فرایند های بالا برای تولید محصول دلخواه و تکامل یافته...</a:t>
            </a:r>
          </a:p>
        </p:txBody>
      </p:sp>
    </p:spTree>
    <p:extLst>
      <p:ext uri="{BB962C8B-B14F-4D97-AF65-F5344CB8AC3E}">
        <p14:creationId xmlns:p14="http://schemas.microsoft.com/office/powerpoint/2010/main" val="22459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پارامتر های حاکم: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رسیدن به تعریف مسئله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آگاهی از تمامی مشخصه های فیزیکی جو زمین در تمامی ارتفاع ها و موقعیت </a:t>
            </a:r>
            <a:r>
              <a:rPr lang="fa-IR" sz="3200" dirty="0" smtClean="0">
                <a:cs typeface="B Zar" panose="00000400000000000000" pitchFamily="2" charset="-78"/>
              </a:rPr>
              <a:t>جغرافیایی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داده های مربوط به مسئله </a:t>
            </a:r>
            <a:endParaRPr lang="en-US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نحوه به دست آوردن داده های </a:t>
            </a:r>
            <a:r>
              <a:rPr lang="fa-IR" sz="3200" dirty="0" smtClean="0">
                <a:cs typeface="B Zar" panose="00000400000000000000" pitchFamily="2" charset="-78"/>
              </a:rPr>
              <a:t>مربوطه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مطالعه بر روی کارهای صورت گرفته </a:t>
            </a:r>
          </a:p>
        </p:txBody>
      </p:sp>
    </p:spTree>
    <p:extLst>
      <p:ext uri="{BB962C8B-B14F-4D97-AF65-F5344CB8AC3E}">
        <p14:creationId xmlns:p14="http://schemas.microsoft.com/office/powerpoint/2010/main" val="14341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آگاهی از مشخصه های فیزیکی جو زمین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/>
            </a:pP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پارامترهای فیزیکی مورد مطالعه و اصلی حاکم بر طبیعت </a:t>
            </a:r>
            <a:r>
              <a:rPr lang="fa-IR" sz="3200" dirty="0" smtClean="0">
                <a:cs typeface="B Zar" panose="00000400000000000000" pitchFamily="2" charset="-78"/>
              </a:rPr>
              <a:t>جو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مطالعه بر روی پدیده های جوی حاکم بصورت اقلیمی و آب‌وهوایی</a:t>
            </a:r>
          </a:p>
          <a:p>
            <a:pPr marL="0" indent="0" algn="r" rtl="1">
              <a:buNone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700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مشخصه های فیزیکی جَو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دمای هوا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سرعت و جهت وزش </a:t>
            </a:r>
            <a:r>
              <a:rPr lang="fa-IR" sz="3200" dirty="0" smtClean="0">
                <a:cs typeface="B Zar" panose="00000400000000000000" pitchFamily="2" charset="-78"/>
              </a:rPr>
              <a:t>باد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دمای نقطه </a:t>
            </a:r>
            <a:r>
              <a:rPr lang="fa-IR" sz="3200" dirty="0">
                <a:cs typeface="B Zar" panose="00000400000000000000" pitchFamily="2" charset="-78"/>
              </a:rPr>
              <a:t>شبنم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فشار در ارتفاع های </a:t>
            </a:r>
            <a:r>
              <a:rPr lang="fa-IR" sz="3200" dirty="0" smtClean="0">
                <a:cs typeface="B Zar" panose="00000400000000000000" pitchFamily="2" charset="-78"/>
              </a:rPr>
              <a:t>مختلف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رطوبت نسبی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میزان </a:t>
            </a:r>
            <a:r>
              <a:rPr lang="fa-IR" sz="3200" dirty="0">
                <a:cs typeface="B Zar" panose="00000400000000000000" pitchFamily="2" charset="-78"/>
              </a:rPr>
              <a:t>بارش</a:t>
            </a:r>
          </a:p>
        </p:txBody>
      </p:sp>
    </p:spTree>
    <p:extLst>
      <p:ext uri="{BB962C8B-B14F-4D97-AF65-F5344CB8AC3E}">
        <p14:creationId xmlns:p14="http://schemas.microsoft.com/office/powerpoint/2010/main" val="38720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2078</TotalTime>
  <Words>978</Words>
  <Application>Microsoft Office PowerPoint</Application>
  <PresentationFormat>Widescreen</PresentationFormat>
  <Paragraphs>181</Paragraphs>
  <Slides>38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B Nazanin</vt:lpstr>
      <vt:lpstr>B Zar</vt:lpstr>
      <vt:lpstr>Calibri</vt:lpstr>
      <vt:lpstr>Century Gothic</vt:lpstr>
      <vt:lpstr>Tahoma</vt:lpstr>
      <vt:lpstr>Times New Roman</vt:lpstr>
      <vt:lpstr>Wingdings</vt:lpstr>
      <vt:lpstr>Wingdings 3</vt:lpstr>
      <vt:lpstr>Wisp</vt:lpstr>
      <vt:lpstr>بسم الله الرحمن الرحیمscript langs has not been added</vt:lpstr>
      <vt:lpstr>Show git logs as a records of milestones</vt:lpstr>
      <vt:lpstr>سامانه پیش‌بینی و تصمیم‌گیر وضعیت آب‌وهوایی جو کره زمین</vt:lpstr>
      <vt:lpstr>شناخت مسئله</vt:lpstr>
      <vt:lpstr>بخش های مختلف کار</vt:lpstr>
      <vt:lpstr>شناخت پارامتر های حاکم </vt:lpstr>
      <vt:lpstr>شناخت پارامتر های حاکم: رسیدن به تعریف مسئله </vt:lpstr>
      <vt:lpstr>آگاهی از مشخصه های فیزیکی جو زمین</vt:lpstr>
      <vt:lpstr>شناخت مشخصه های فیزیکی جَو</vt:lpstr>
      <vt:lpstr>مطالعه بر روی پدیده های جوی حاکم بصورت اقلیمی و آب‌وهوایی</vt:lpstr>
      <vt:lpstr>جت استریم هاJet Streams)</vt:lpstr>
      <vt:lpstr>داده های مربوط به مسئله  </vt:lpstr>
      <vt:lpstr>نحوه به دست آوردن داده های مربوطه </vt:lpstr>
      <vt:lpstr>ذخیره داده های هواشناسی ازUniversity of Wyoming </vt:lpstr>
      <vt:lpstr>شروع کار: داده برداری از خاورماینه</vt:lpstr>
      <vt:lpstr>سامانه اصلی داده ها: GFS /National Weather Service</vt:lpstr>
      <vt:lpstr>European Centre for Medium-Range Weather Forecasts</vt:lpstr>
      <vt:lpstr>تبدیل داده به دانش</vt:lpstr>
      <vt:lpstr>ایجاد رابط کاربری برای داده ها</vt:lpstr>
      <vt:lpstr>اصول4 گانه حاکم در ساخت نرم افزارکاربردی</vt:lpstr>
      <vt:lpstr>ویژگی‌هایfunctional  نرم‌افزار</vt:lpstr>
      <vt:lpstr>مقدار مشخصه ها در یک روز یا حوالی یک روز خاص</vt:lpstr>
      <vt:lpstr>مقدار مشخصه ها در حوالی یک روز از سال برای کل یک منطقه خاص(کشور،...)</vt:lpstr>
      <vt:lpstr>تحلیل یک ساله داده ها برای کل یک کشور در تمامی ارتفاع ها</vt:lpstr>
      <vt:lpstr>نتایج بدست آمده و تحلیل آماری</vt:lpstr>
      <vt:lpstr>بررسی متغیر های آماری</vt:lpstr>
      <vt:lpstr>Script functions</vt:lpstr>
      <vt:lpstr>پیش بینی برای تمامی نقاط جهان: جهانی سازی داده ها</vt:lpstr>
      <vt:lpstr>جست‌وجو از میان مناطق مختلف جهان</vt:lpstr>
      <vt:lpstr>پیش بینی برای تمامی نقاط جهان با الگوریتم های هوش مصنوعی </vt:lpstr>
      <vt:lpstr>الگوریتم KNN</vt:lpstr>
      <vt:lpstr>شبکه های عصبی </vt:lpstr>
      <vt:lpstr>نقشه جهانی برای دسترسی نقاط</vt:lpstr>
      <vt:lpstr>کارهای پیشرو در فاز دوم طراحی</vt:lpstr>
      <vt:lpstr>PowerPoint Presentation</vt:lpstr>
      <vt:lpstr>Observers see Software like a Black Box For a simple click, it has been spent a long time(months) and actions to create this black box *when a hard problem is solved every one can tell this will be solved that way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الرحیم</dc:title>
  <dc:creator>administrator</dc:creator>
  <cp:lastModifiedBy>administrator</cp:lastModifiedBy>
  <cp:revision>184</cp:revision>
  <dcterms:created xsi:type="dcterms:W3CDTF">2019-06-29T07:06:01Z</dcterms:created>
  <dcterms:modified xsi:type="dcterms:W3CDTF">2019-11-04T19:32:24Z</dcterms:modified>
</cp:coreProperties>
</file>